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</p:sldIdLst>
  <p:sldSz cy="5143500" cx="9144000"/>
  <p:notesSz cx="6858000" cy="9144000"/>
  <p:embeddedFontLst>
    <p:embeddedFont>
      <p:font typeface="Proxima Nova"/>
      <p:regular r:id="rId17"/>
      <p:bold r:id="rId18"/>
      <p:italic r:id="rId19"/>
      <p:boldItalic r:id="rId2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ProximaNova-boldItalic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font" Target="fonts/ProximaNova-regular.fntdata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font" Target="fonts/ProximaNova-italic.fntdata"/><Relationship Id="rId6" Type="http://schemas.openxmlformats.org/officeDocument/2006/relationships/slide" Target="slides/slide1.xml"/><Relationship Id="rId18" Type="http://schemas.openxmlformats.org/officeDocument/2006/relationships/font" Target="fonts/ProximaNova-bold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gif>
</file>

<file path=ppt/media/image2.png>
</file>

<file path=ppt/media/image3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26b61573b5f_0_1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26b61573b5f_0_1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26b61573b5f_1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Google Shape;146;g26b61573b5f_1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g2c1dfbe0590_0_3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Google Shape;63;g2c1dfbe0590_0_3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26b61573b5f_0_10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26b61573b5f_0_1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2c1dfbe0590_0_3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2c1dfbe0590_0_3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26b61573b5f_0_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26b61573b5f_0_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26b61573b5f_0_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26b61573b5f_0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26b61573b5f_0_1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Google Shape;106;g26b61573b5f_0_1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26b61573b5f_0_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Google Shape;111;g26b61573b5f_0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26b61573b5f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26b61573b5f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Google Shape;10;p2"/>
          <p:cNvCxnSpPr/>
          <p:nvPr/>
        </p:nvCxnSpPr>
        <p:spPr>
          <a:xfrm>
            <a:off x="0" y="2998150"/>
            <a:ext cx="91440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1" name="Google Shape;11;p2"/>
          <p:cNvSpPr txBox="1"/>
          <p:nvPr>
            <p:ph type="ctrTitle"/>
          </p:nvPr>
        </p:nvSpPr>
        <p:spPr>
          <a:xfrm>
            <a:off x="510450" y="1257300"/>
            <a:ext cx="8123100" cy="1588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" name="Google Shape;12;p2"/>
          <p:cNvSpPr txBox="1"/>
          <p:nvPr>
            <p:ph idx="1" type="subTitle"/>
          </p:nvPr>
        </p:nvSpPr>
        <p:spPr>
          <a:xfrm>
            <a:off x="510450" y="3182313"/>
            <a:ext cx="8123100" cy="63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3" name="Google Shape;13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1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" name="Google Shape;50;p11"/>
          <p:cNvSpPr txBox="1"/>
          <p:nvPr>
            <p:ph hasCustomPrompt="1" type="title"/>
          </p:nvPr>
        </p:nvSpPr>
        <p:spPr>
          <a:xfrm>
            <a:off x="311700" y="991475"/>
            <a:ext cx="8520600" cy="1917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9pPr>
          </a:lstStyle>
          <a:p>
            <a:r>
              <a:t>xx%</a:t>
            </a:r>
          </a:p>
        </p:txBody>
      </p:sp>
      <p:sp>
        <p:nvSpPr>
          <p:cNvPr id="51" name="Google Shape;51;p11"/>
          <p:cNvSpPr txBox="1"/>
          <p:nvPr>
            <p:ph idx="1" type="body"/>
          </p:nvPr>
        </p:nvSpPr>
        <p:spPr>
          <a:xfrm>
            <a:off x="311700" y="3071300"/>
            <a:ext cx="8520600" cy="90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2" name="Google Shape;52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Google Shape;15;p3"/>
          <p:cNvCxnSpPr/>
          <p:nvPr/>
        </p:nvCxnSpPr>
        <p:spPr>
          <a:xfrm>
            <a:off x="0" y="2998150"/>
            <a:ext cx="91440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6" name="Google Shape;16;p3"/>
          <p:cNvSpPr txBox="1"/>
          <p:nvPr>
            <p:ph type="title"/>
          </p:nvPr>
        </p:nvSpPr>
        <p:spPr>
          <a:xfrm>
            <a:off x="510450" y="2057400"/>
            <a:ext cx="8123100" cy="77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7" name="Google Shape;17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" name="Google Shape;20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1" name="Google Shape;21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5" name="Google Shape;25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6" name="Google Shape;26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7" name="Google Shape;27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0" name="Google Shape;30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3" name="Google Shape;33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4" name="Google Shape;34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lt2"/>
        </a:solidFill>
      </p:bgPr>
    </p:bg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8"/>
          <p:cNvSpPr txBox="1"/>
          <p:nvPr>
            <p:ph type="title"/>
          </p:nvPr>
        </p:nvSpPr>
        <p:spPr>
          <a:xfrm>
            <a:off x="490250" y="526350"/>
            <a:ext cx="57975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7" name="Google Shape;37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9"/>
          <p:cNvSpPr/>
          <p:nvPr/>
        </p:nvSpPr>
        <p:spPr>
          <a:xfrm>
            <a:off x="4572000" y="7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0" name="Google Shape;40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1" name="Google Shape;41;p9"/>
          <p:cNvSpPr txBox="1"/>
          <p:nvPr>
            <p:ph type="title"/>
          </p:nvPr>
        </p:nvSpPr>
        <p:spPr>
          <a:xfrm>
            <a:off x="265500" y="1205825"/>
            <a:ext cx="4045200" cy="1509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2" name="Google Shape;42;p9"/>
          <p:cNvSpPr txBox="1"/>
          <p:nvPr>
            <p:ph idx="1" type="subTitle"/>
          </p:nvPr>
        </p:nvSpPr>
        <p:spPr>
          <a:xfrm>
            <a:off x="265500" y="27690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43" name="Google Shape;43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4" name="Google Shape;44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0"/>
          <p:cNvSpPr txBox="1"/>
          <p:nvPr>
            <p:ph idx="1" type="body"/>
          </p:nvPr>
        </p:nvSpPr>
        <p:spPr>
          <a:xfrm>
            <a:off x="311700" y="423682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</a:lstStyle>
          <a:p/>
        </p:txBody>
      </p:sp>
      <p:sp>
        <p:nvSpPr>
          <p:cNvPr id="47" name="Google Shape;47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pearmint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Proxima Nova"/>
              <a:buChar char="●"/>
              <a:defRPr sz="1800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■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●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■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●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■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.gif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3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3"/>
          <p:cNvSpPr txBox="1"/>
          <p:nvPr>
            <p:ph type="ctrTitle"/>
          </p:nvPr>
        </p:nvSpPr>
        <p:spPr>
          <a:xfrm>
            <a:off x="510450" y="1257300"/>
            <a:ext cx="8123100" cy="1588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Remedying </a:t>
            </a:r>
            <a:r>
              <a:rPr lang="en" u="sng"/>
              <a:t>BGP Myopia</a:t>
            </a:r>
            <a:r>
              <a:rPr lang="en"/>
              <a:t>: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 Blockchain Solution</a:t>
            </a:r>
            <a:endParaRPr/>
          </a:p>
        </p:txBody>
      </p:sp>
      <p:sp>
        <p:nvSpPr>
          <p:cNvPr id="60" name="Google Shape;60;p13"/>
          <p:cNvSpPr txBox="1"/>
          <p:nvPr>
            <p:ph idx="1" type="subTitle"/>
          </p:nvPr>
        </p:nvSpPr>
        <p:spPr>
          <a:xfrm>
            <a:off x="510450" y="3182313"/>
            <a:ext cx="8123100" cy="63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700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Team Sharders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Geoffrey Brendel, Nicholas Anthony, and Joseph Erlinger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22"/>
          <p:cNvSpPr/>
          <p:nvPr/>
        </p:nvSpPr>
        <p:spPr>
          <a:xfrm>
            <a:off x="2548800" y="1144121"/>
            <a:ext cx="4046400" cy="1488300"/>
          </a:xfrm>
          <a:prstGeom prst="roundRect">
            <a:avLst>
              <a:gd fmla="val 16667" name="adj"/>
            </a:avLst>
          </a:prstGeom>
          <a:solidFill>
            <a:schemeClr val="dk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Neighbor Validation</a:t>
            </a:r>
            <a:endParaRPr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dk1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dk1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dk1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dk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36" name="Google Shape;136;p22"/>
          <p:cNvSpPr/>
          <p:nvPr/>
        </p:nvSpPr>
        <p:spPr>
          <a:xfrm>
            <a:off x="2704804" y="1727375"/>
            <a:ext cx="3734400" cy="7185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10150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Nodes claiming to have a neighbor must be proven</a:t>
            </a:r>
            <a:endParaRPr sz="1200">
              <a:solidFill>
                <a:schemeClr val="dk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37" name="Google Shape;137;p22"/>
          <p:cNvSpPr/>
          <p:nvPr/>
        </p:nvSpPr>
        <p:spPr>
          <a:xfrm>
            <a:off x="69888" y="3077133"/>
            <a:ext cx="4046400" cy="1488300"/>
          </a:xfrm>
          <a:prstGeom prst="roundRect">
            <a:avLst>
              <a:gd fmla="val 16667" name="adj"/>
            </a:avLst>
          </a:prstGeom>
          <a:solidFill>
            <a:schemeClr val="dk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Blockchain Controls</a:t>
            </a:r>
            <a:endParaRPr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38" name="Google Shape;138;p22"/>
          <p:cNvSpPr/>
          <p:nvPr/>
        </p:nvSpPr>
        <p:spPr>
          <a:xfrm>
            <a:off x="193165" y="3673575"/>
            <a:ext cx="3734400" cy="7185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10150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Nodes must not be allowed to announce a prefix they do not own.</a:t>
            </a:r>
            <a:endParaRPr sz="1200">
              <a:solidFill>
                <a:schemeClr val="dk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39" name="Google Shape;139;p22"/>
          <p:cNvSpPr/>
          <p:nvPr/>
        </p:nvSpPr>
        <p:spPr>
          <a:xfrm>
            <a:off x="5003813" y="3077120"/>
            <a:ext cx="4046400" cy="1488300"/>
          </a:xfrm>
          <a:prstGeom prst="roundRect">
            <a:avLst>
              <a:gd fmla="val 16667" name="adj"/>
            </a:avLst>
          </a:prstGeom>
          <a:solidFill>
            <a:schemeClr val="dk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Optimizations</a:t>
            </a:r>
            <a:endParaRPr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40" name="Google Shape;140;p22"/>
          <p:cNvSpPr/>
          <p:nvPr/>
        </p:nvSpPr>
        <p:spPr>
          <a:xfrm>
            <a:off x="5221616" y="3673575"/>
            <a:ext cx="3610800" cy="7185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10150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5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Optimize our solution for speed and storage.</a:t>
            </a:r>
            <a:endParaRPr sz="1150">
              <a:solidFill>
                <a:schemeClr val="dk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grpSp>
        <p:nvGrpSpPr>
          <p:cNvPr id="141" name="Google Shape;141;p22"/>
          <p:cNvGrpSpPr/>
          <p:nvPr/>
        </p:nvGrpSpPr>
        <p:grpSpPr>
          <a:xfrm>
            <a:off x="88801" y="168100"/>
            <a:ext cx="8966400" cy="531300"/>
            <a:chOff x="88801" y="320500"/>
            <a:chExt cx="8966400" cy="531300"/>
          </a:xfrm>
        </p:grpSpPr>
        <p:sp>
          <p:nvSpPr>
            <p:cNvPr id="142" name="Google Shape;142;p22"/>
            <p:cNvSpPr/>
            <p:nvPr/>
          </p:nvSpPr>
          <p:spPr>
            <a:xfrm>
              <a:off x="88801" y="320500"/>
              <a:ext cx="8966400" cy="531300"/>
            </a:xfrm>
            <a:prstGeom prst="roundRect">
              <a:avLst>
                <a:gd fmla="val 16667" name="adj"/>
              </a:avLst>
            </a:prstGeom>
            <a:solidFill>
              <a:schemeClr val="dk1"/>
            </a:solidFill>
            <a:ln cap="flat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400">
                  <a:solidFill>
                    <a:schemeClr val="lt1"/>
                  </a:solidFill>
                  <a:latin typeface="Proxima Nova"/>
                  <a:ea typeface="Proxima Nova"/>
                  <a:cs typeface="Proxima Nova"/>
                  <a:sym typeface="Proxima Nova"/>
                </a:rPr>
                <a:t>Further Research</a:t>
              </a:r>
              <a:endParaRPr sz="24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143" name="Google Shape;143;p22"/>
            <p:cNvSpPr/>
            <p:nvPr/>
          </p:nvSpPr>
          <p:spPr>
            <a:xfrm>
              <a:off x="109950" y="827500"/>
              <a:ext cx="8924100" cy="24300"/>
            </a:xfrm>
            <a:prstGeom prst="roundRect">
              <a:avLst>
                <a:gd fmla="val 16667" name="adj"/>
              </a:avLst>
            </a:prstGeom>
            <a:solidFill>
              <a:schemeClr val="lt2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</p:grp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23"/>
          <p:cNvSpPr txBox="1"/>
          <p:nvPr>
            <p:ph type="title"/>
          </p:nvPr>
        </p:nvSpPr>
        <p:spPr>
          <a:xfrm>
            <a:off x="490250" y="526350"/>
            <a:ext cx="57975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Q&amp;A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4"/>
          <p:cNvSpPr txBox="1"/>
          <p:nvPr>
            <p:ph type="title"/>
          </p:nvPr>
        </p:nvSpPr>
        <p:spPr>
          <a:xfrm>
            <a:off x="109950" y="320950"/>
            <a:ext cx="8924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lt1"/>
                </a:solidFill>
              </a:rPr>
              <a:t>Problem Overview: Flaws in the </a:t>
            </a:r>
            <a:r>
              <a:rPr b="1" lang="en" sz="2400">
                <a:solidFill>
                  <a:schemeClr val="lt1"/>
                </a:solidFill>
              </a:rPr>
              <a:t>Border Gateway Protocol (BGP)</a:t>
            </a:r>
            <a:endParaRPr b="1" sz="2400">
              <a:solidFill>
                <a:schemeClr val="lt1"/>
              </a:solidFill>
            </a:endParaRPr>
          </a:p>
        </p:txBody>
      </p:sp>
      <p:sp>
        <p:nvSpPr>
          <p:cNvPr id="66" name="Google Shape;66;p14"/>
          <p:cNvSpPr txBox="1"/>
          <p:nvPr>
            <p:ph idx="1" type="body"/>
          </p:nvPr>
        </p:nvSpPr>
        <p:spPr>
          <a:xfrm>
            <a:off x="311700" y="1222100"/>
            <a:ext cx="8520600" cy="3416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50">
                <a:solidFill>
                  <a:schemeClr val="lt1"/>
                </a:solidFill>
              </a:rPr>
              <a:t>BGP is</a:t>
            </a:r>
            <a:r>
              <a:rPr b="1" lang="en" sz="1550">
                <a:solidFill>
                  <a:schemeClr val="lt1"/>
                </a:solidFill>
              </a:rPr>
              <a:t> v</a:t>
            </a:r>
            <a:r>
              <a:rPr b="1" lang="en" sz="1550">
                <a:solidFill>
                  <a:schemeClr val="lt1"/>
                </a:solidFill>
              </a:rPr>
              <a:t>ulnerable</a:t>
            </a:r>
            <a:r>
              <a:rPr lang="en" sz="1550">
                <a:solidFill>
                  <a:schemeClr val="lt1"/>
                </a:solidFill>
              </a:rPr>
              <a:t> to prefix and origin hijacking:</a:t>
            </a:r>
            <a:endParaRPr sz="1550">
              <a:solidFill>
                <a:schemeClr val="lt1"/>
              </a:solidFill>
            </a:endParaRPr>
          </a:p>
          <a:p>
            <a:pPr indent="-327025" lvl="0" marL="457200" rtl="0" algn="l"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550"/>
              <a:buChar char="●"/>
            </a:pPr>
            <a:r>
              <a:rPr lang="en" sz="1550">
                <a:solidFill>
                  <a:schemeClr val="lt1"/>
                </a:solidFill>
              </a:rPr>
              <a:t>Prefix Hijacking: Attacker announces a more specific prefix then its entitled to (Redirects traffic through them).</a:t>
            </a:r>
            <a:endParaRPr sz="1550">
              <a:solidFill>
                <a:schemeClr val="lt1"/>
              </a:solidFill>
            </a:endParaRPr>
          </a:p>
          <a:p>
            <a:pPr indent="-327025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550"/>
              <a:buChar char="●"/>
            </a:pPr>
            <a:r>
              <a:rPr lang="en" sz="1550">
                <a:solidFill>
                  <a:schemeClr val="lt1"/>
                </a:solidFill>
              </a:rPr>
              <a:t>Origin Hijacking: An AS advertises a prefix that does not belong to its own AS (Traffic is redirected from intended destination to new false advertised AS)</a:t>
            </a:r>
            <a:endParaRPr sz="1550"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550"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550">
                <a:solidFill>
                  <a:schemeClr val="lt1"/>
                </a:solidFill>
              </a:rPr>
              <a:t>ASes are </a:t>
            </a:r>
            <a:r>
              <a:rPr b="1" lang="en" sz="1550">
                <a:solidFill>
                  <a:schemeClr val="lt1"/>
                </a:solidFill>
              </a:rPr>
              <a:t>myopic</a:t>
            </a:r>
            <a:r>
              <a:rPr lang="en" sz="1550">
                <a:solidFill>
                  <a:schemeClr val="lt1"/>
                </a:solidFill>
              </a:rPr>
              <a:t>, so what can we do?</a:t>
            </a:r>
            <a:endParaRPr sz="1550">
              <a:solidFill>
                <a:schemeClr val="lt1"/>
              </a:solidFill>
            </a:endParaRPr>
          </a:p>
          <a:p>
            <a:pPr indent="-327025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550"/>
              <a:buChar char="●"/>
            </a:pPr>
            <a:r>
              <a:rPr lang="en" sz="1550">
                <a:solidFill>
                  <a:schemeClr val="lt1"/>
                </a:solidFill>
              </a:rPr>
              <a:t>Myopic means ASes do not know the full topology of the Internet. </a:t>
            </a:r>
            <a:endParaRPr sz="1550">
              <a:solidFill>
                <a:schemeClr val="lt1"/>
              </a:solidFill>
            </a:endParaRPr>
          </a:p>
          <a:p>
            <a:pPr indent="-327025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50"/>
              <a:buChar char="●"/>
            </a:pPr>
            <a:r>
              <a:rPr lang="en" sz="1550">
                <a:solidFill>
                  <a:schemeClr val="lt1"/>
                </a:solidFill>
              </a:rPr>
              <a:t>Imagine a Fog of War</a:t>
            </a:r>
            <a:endParaRPr sz="1550"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550">
              <a:solidFill>
                <a:schemeClr val="lt1"/>
              </a:solidFill>
            </a:endParaRPr>
          </a:p>
        </p:txBody>
      </p:sp>
      <p:sp>
        <p:nvSpPr>
          <p:cNvPr id="67" name="Google Shape;67;p14"/>
          <p:cNvSpPr/>
          <p:nvPr/>
        </p:nvSpPr>
        <p:spPr>
          <a:xfrm>
            <a:off x="109950" y="904195"/>
            <a:ext cx="8924100" cy="243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5"/>
          <p:cNvSpPr txBox="1"/>
          <p:nvPr>
            <p:ph type="title"/>
          </p:nvPr>
        </p:nvSpPr>
        <p:spPr>
          <a:xfrm>
            <a:off x="311700" y="2892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Existing Solution: Resource Public Key Infrastructure (RPKI)</a:t>
            </a:r>
            <a:endParaRPr/>
          </a:p>
        </p:txBody>
      </p:sp>
      <p:sp>
        <p:nvSpPr>
          <p:cNvPr id="73" name="Google Shape;73;p15"/>
          <p:cNvSpPr txBox="1"/>
          <p:nvPr>
            <p:ph idx="1" type="body"/>
          </p:nvPr>
        </p:nvSpPr>
        <p:spPr>
          <a:xfrm>
            <a:off x="311700" y="1152475"/>
            <a:ext cx="8520600" cy="3627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b="1" lang="en" sz="2450">
                <a:solidFill>
                  <a:schemeClr val="lt1"/>
                </a:solidFill>
              </a:rPr>
              <a:t>RPKI/BGPSec:</a:t>
            </a:r>
            <a:endParaRPr b="1" sz="2450"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550">
                <a:solidFill>
                  <a:schemeClr val="lt1"/>
                </a:solidFill>
              </a:rPr>
              <a:t>Route Origin Authorizations (ROAs): maintain cryptographically binded AS numbers to specific IP address prefixes.</a:t>
            </a:r>
            <a:endParaRPr sz="1550"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550">
                <a:solidFill>
                  <a:schemeClr val="lt1"/>
                </a:solidFill>
              </a:rPr>
              <a:t>BGPSec: each hop signs the route before passing it on, creating an encapsulation of security that does not allow for bad actors to maliciously alter the path</a:t>
            </a:r>
            <a:endParaRPr b="1" sz="1550"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1550"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550">
                <a:solidFill>
                  <a:schemeClr val="lt1"/>
                </a:solidFill>
              </a:rPr>
              <a:t>Problem:</a:t>
            </a:r>
            <a:endParaRPr sz="1550"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b="1" lang="en" sz="1550">
                <a:solidFill>
                  <a:schemeClr val="lt1"/>
                </a:solidFill>
              </a:rPr>
              <a:t>Requires 100% adoption for 100% security</a:t>
            </a:r>
            <a:r>
              <a:rPr lang="en" sz="1550">
                <a:solidFill>
                  <a:schemeClr val="lt1"/>
                </a:solidFill>
              </a:rPr>
              <a:t>. Security protocol additions are dropped when passed through a router that does not implement the security protocol, &amp; prefixes must have an ROA to prevent being hijacked. </a:t>
            </a:r>
            <a:endParaRPr sz="1550">
              <a:solidFill>
                <a:schemeClr val="lt1"/>
              </a:solidFill>
            </a:endParaRPr>
          </a:p>
        </p:txBody>
      </p:sp>
      <p:sp>
        <p:nvSpPr>
          <p:cNvPr id="74" name="Google Shape;74;p15"/>
          <p:cNvSpPr/>
          <p:nvPr/>
        </p:nvSpPr>
        <p:spPr>
          <a:xfrm>
            <a:off x="109950" y="904195"/>
            <a:ext cx="8924100" cy="243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6"/>
          <p:cNvSpPr/>
          <p:nvPr/>
        </p:nvSpPr>
        <p:spPr>
          <a:xfrm>
            <a:off x="233475" y="1255225"/>
            <a:ext cx="2652600" cy="3330900"/>
          </a:xfrm>
          <a:prstGeom prst="rect">
            <a:avLst/>
          </a:prstGeom>
          <a:noFill/>
          <a:ln cap="flat" cmpd="sng" w="2857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Our Secure eBGP Router uses</a:t>
            </a:r>
            <a:br>
              <a:rPr lang="en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</a:br>
            <a:br>
              <a:rPr lang="en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</a:br>
            <a:br>
              <a:rPr lang="en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</a:br>
            <a:br>
              <a:rPr lang="en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</a:br>
            <a:br>
              <a:rPr lang="en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</a:br>
            <a:br>
              <a:rPr lang="en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</a:br>
            <a:br>
              <a:rPr lang="en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</a:br>
            <a:br>
              <a:rPr lang="en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</a:br>
            <a:br>
              <a:rPr lang="en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</a:br>
            <a:br>
              <a:rPr lang="en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</a:br>
            <a:br>
              <a:rPr lang="en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</a:br>
            <a:br>
              <a:rPr lang="en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</a:br>
            <a:endParaRPr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80" name="Google Shape;80;p16"/>
          <p:cNvSpPr/>
          <p:nvPr/>
        </p:nvSpPr>
        <p:spPr>
          <a:xfrm>
            <a:off x="6254125" y="1262225"/>
            <a:ext cx="2652600" cy="3330900"/>
          </a:xfrm>
          <a:prstGeom prst="rect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The Killer Feature</a:t>
            </a:r>
            <a:br>
              <a:rPr b="1" lang="en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</a:br>
            <a:br>
              <a:rPr b="1" lang="en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</a:br>
            <a:br>
              <a:rPr b="1" lang="en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</a:br>
            <a:br>
              <a:rPr b="1" lang="en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</a:br>
            <a:br>
              <a:rPr b="1" lang="en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</a:br>
            <a:br>
              <a:rPr b="1" lang="en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</a:br>
            <a:br>
              <a:rPr b="1" lang="en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</a:br>
            <a:br>
              <a:rPr b="1" lang="en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</a:br>
            <a:br>
              <a:rPr b="1" lang="en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</a:br>
            <a:br>
              <a:rPr b="1" lang="en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</a:br>
            <a:br>
              <a:rPr b="1" lang="en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</a:br>
            <a:br>
              <a:rPr b="1" lang="en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</a:br>
            <a:endParaRPr b="1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81" name="Google Shape;81;p16"/>
          <p:cNvSpPr txBox="1"/>
          <p:nvPr>
            <p:ph type="title"/>
          </p:nvPr>
        </p:nvSpPr>
        <p:spPr>
          <a:xfrm>
            <a:off x="311700" y="34720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Components of Our Implementation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82" name="Google Shape;82;p16"/>
          <p:cNvSpPr/>
          <p:nvPr/>
        </p:nvSpPr>
        <p:spPr>
          <a:xfrm>
            <a:off x="511575" y="2148900"/>
            <a:ext cx="2096400" cy="8457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roxima Nova"/>
                <a:ea typeface="Proxima Nova"/>
                <a:cs typeface="Proxima Nova"/>
                <a:sym typeface="Proxima Nova"/>
              </a:rPr>
              <a:t>Blockchain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83" name="Google Shape;83;p16"/>
          <p:cNvSpPr/>
          <p:nvPr/>
        </p:nvSpPr>
        <p:spPr>
          <a:xfrm>
            <a:off x="511575" y="3391000"/>
            <a:ext cx="2096400" cy="8457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roxima Nova"/>
                <a:ea typeface="Proxima Nova"/>
                <a:cs typeface="Proxima Nova"/>
                <a:sym typeface="Proxima Nova"/>
              </a:rPr>
              <a:t>Path Verification Algorithm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84" name="Google Shape;84;p16"/>
          <p:cNvSpPr/>
          <p:nvPr/>
        </p:nvSpPr>
        <p:spPr>
          <a:xfrm>
            <a:off x="3154675" y="1248250"/>
            <a:ext cx="2652600" cy="3330900"/>
          </a:xfrm>
          <a:prstGeom prst="rect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Our Secure eBGP provides</a:t>
            </a:r>
            <a:br>
              <a:rPr lang="en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</a:br>
            <a:br>
              <a:rPr lang="en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</a:br>
            <a:br>
              <a:rPr lang="en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</a:br>
            <a:br>
              <a:rPr lang="en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</a:br>
            <a:br>
              <a:rPr lang="en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</a:br>
            <a:br>
              <a:rPr lang="en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</a:br>
            <a:br>
              <a:rPr lang="en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</a:br>
            <a:br>
              <a:rPr lang="en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</a:br>
            <a:br>
              <a:rPr lang="en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</a:br>
            <a:br>
              <a:rPr lang="en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</a:br>
            <a:br>
              <a:rPr lang="en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</a:br>
            <a:br>
              <a:rPr lang="en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</a:br>
            <a:endParaRPr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85" name="Google Shape;85;p16"/>
          <p:cNvSpPr/>
          <p:nvPr/>
        </p:nvSpPr>
        <p:spPr>
          <a:xfrm>
            <a:off x="3432775" y="2148900"/>
            <a:ext cx="2096400" cy="8457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roxima Nova"/>
                <a:ea typeface="Proxima Nova"/>
                <a:cs typeface="Proxima Nova"/>
                <a:sym typeface="Proxima Nova"/>
              </a:rPr>
              <a:t>Protection against Prefix and Origin Hijacking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86" name="Google Shape;86;p16"/>
          <p:cNvSpPr/>
          <p:nvPr/>
        </p:nvSpPr>
        <p:spPr>
          <a:xfrm>
            <a:off x="3432775" y="3391000"/>
            <a:ext cx="2096400" cy="8457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roxima Nova"/>
                <a:ea typeface="Proxima Nova"/>
                <a:cs typeface="Proxima Nova"/>
                <a:sym typeface="Proxima Nova"/>
              </a:rPr>
              <a:t>Protection for ASes outside of network.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87" name="Google Shape;87;p16"/>
          <p:cNvSpPr/>
          <p:nvPr/>
        </p:nvSpPr>
        <p:spPr>
          <a:xfrm>
            <a:off x="6532225" y="2148900"/>
            <a:ext cx="2096400" cy="2112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Proxima Nova"/>
                <a:ea typeface="Proxima Nova"/>
                <a:cs typeface="Proxima Nova"/>
                <a:sym typeface="Proxima Nova"/>
              </a:rPr>
              <a:t>&lt;</a:t>
            </a:r>
            <a:r>
              <a:rPr lang="en" sz="1800">
                <a:latin typeface="Proxima Nova"/>
                <a:ea typeface="Proxima Nova"/>
                <a:cs typeface="Proxima Nova"/>
                <a:sym typeface="Proxima Nova"/>
              </a:rPr>
              <a:t> 100 % adoption </a:t>
            </a:r>
            <a:br>
              <a:rPr lang="en" sz="1800">
                <a:latin typeface="Proxima Nova"/>
                <a:ea typeface="Proxima Nova"/>
                <a:cs typeface="Proxima Nova"/>
                <a:sym typeface="Proxima Nova"/>
              </a:rPr>
            </a:br>
            <a:br>
              <a:rPr lang="en" sz="1800">
                <a:latin typeface="Proxima Nova"/>
                <a:ea typeface="Proxima Nova"/>
                <a:cs typeface="Proxima Nova"/>
                <a:sym typeface="Proxima Nova"/>
              </a:rPr>
            </a:br>
            <a:r>
              <a:rPr lang="en" sz="1800">
                <a:latin typeface="Proxima Nova"/>
                <a:ea typeface="Proxima Nova"/>
                <a:cs typeface="Proxima Nova"/>
                <a:sym typeface="Proxima Nova"/>
              </a:rPr>
              <a:t>for </a:t>
            </a:r>
            <a:br>
              <a:rPr lang="en" sz="1800">
                <a:latin typeface="Proxima Nova"/>
                <a:ea typeface="Proxima Nova"/>
                <a:cs typeface="Proxima Nova"/>
                <a:sym typeface="Proxima Nova"/>
              </a:rPr>
            </a:br>
            <a:br>
              <a:rPr lang="en" sz="1800">
                <a:latin typeface="Proxima Nova"/>
                <a:ea typeface="Proxima Nova"/>
                <a:cs typeface="Proxima Nova"/>
                <a:sym typeface="Proxima Nova"/>
              </a:rPr>
            </a:br>
            <a:r>
              <a:rPr lang="en" sz="1800">
                <a:latin typeface="Proxima Nova"/>
                <a:ea typeface="Proxima Nova"/>
                <a:cs typeface="Proxima Nova"/>
                <a:sym typeface="Proxima Nova"/>
              </a:rPr>
              <a:t>100% Security</a:t>
            </a:r>
            <a:endParaRPr sz="18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88" name="Google Shape;88;p16"/>
          <p:cNvSpPr/>
          <p:nvPr/>
        </p:nvSpPr>
        <p:spPr>
          <a:xfrm>
            <a:off x="109950" y="913170"/>
            <a:ext cx="8924100" cy="243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3" name="Google Shape;93;p17"/>
          <p:cNvGrpSpPr/>
          <p:nvPr/>
        </p:nvGrpSpPr>
        <p:grpSpPr>
          <a:xfrm>
            <a:off x="88801" y="254450"/>
            <a:ext cx="8966400" cy="543450"/>
            <a:chOff x="88801" y="-210800"/>
            <a:chExt cx="8966400" cy="543450"/>
          </a:xfrm>
        </p:grpSpPr>
        <p:sp>
          <p:nvSpPr>
            <p:cNvPr id="94" name="Google Shape;94;p17"/>
            <p:cNvSpPr/>
            <p:nvPr/>
          </p:nvSpPr>
          <p:spPr>
            <a:xfrm>
              <a:off x="88801" y="-210800"/>
              <a:ext cx="8966400" cy="531300"/>
            </a:xfrm>
            <a:prstGeom prst="roundRect">
              <a:avLst>
                <a:gd fmla="val 16667" name="adj"/>
              </a:avLst>
            </a:prstGeom>
            <a:solidFill>
              <a:schemeClr val="dk1"/>
            </a:solidFill>
            <a:ln cap="flat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500">
                  <a:solidFill>
                    <a:schemeClr val="lt1"/>
                  </a:solidFill>
                  <a:latin typeface="Proxima Nova"/>
                  <a:ea typeface="Proxima Nova"/>
                  <a:cs typeface="Proxima Nova"/>
                  <a:sym typeface="Proxima Nova"/>
                </a:rPr>
                <a:t>First, Some Assumptions</a:t>
              </a:r>
              <a:endParaRPr sz="25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95" name="Google Shape;95;p17"/>
            <p:cNvSpPr/>
            <p:nvPr/>
          </p:nvSpPr>
          <p:spPr>
            <a:xfrm>
              <a:off x="109950" y="308350"/>
              <a:ext cx="8924100" cy="24300"/>
            </a:xfrm>
            <a:prstGeom prst="roundRect">
              <a:avLst>
                <a:gd fmla="val 16667" name="adj"/>
              </a:avLst>
            </a:prstGeom>
            <a:solidFill>
              <a:schemeClr val="lt2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</p:grpSp>
      <p:sp>
        <p:nvSpPr>
          <p:cNvPr id="96" name="Google Shape;96;p17"/>
          <p:cNvSpPr/>
          <p:nvPr/>
        </p:nvSpPr>
        <p:spPr>
          <a:xfrm>
            <a:off x="361650" y="1696625"/>
            <a:ext cx="8420700" cy="2031600"/>
          </a:xfrm>
          <a:prstGeom prst="roundRect">
            <a:avLst>
              <a:gd fmla="val 16667" name="adj"/>
            </a:avLst>
          </a:prstGeom>
          <a:solidFill>
            <a:schemeClr val="dk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dk1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dk1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dk1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dk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97" name="Google Shape;97;p17"/>
          <p:cNvSpPr/>
          <p:nvPr/>
        </p:nvSpPr>
        <p:spPr>
          <a:xfrm>
            <a:off x="632748" y="1960204"/>
            <a:ext cx="3858900" cy="14952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101500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Neighbor announcements are correct.</a:t>
            </a:r>
            <a:br>
              <a:rPr lang="en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</a:br>
            <a:r>
              <a:rPr lang="en" sz="12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(ASes cannot lie about who their neighbor is).</a:t>
            </a:r>
            <a:endParaRPr sz="1200">
              <a:solidFill>
                <a:schemeClr val="dk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98" name="Google Shape;98;p17"/>
          <p:cNvSpPr/>
          <p:nvPr/>
        </p:nvSpPr>
        <p:spPr>
          <a:xfrm>
            <a:off x="4744192" y="1960204"/>
            <a:ext cx="3858900" cy="14952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Static Internet.</a:t>
            </a:r>
            <a:br>
              <a:rPr lang="en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</a:br>
            <a:r>
              <a:rPr lang="en" sz="12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(e.g. no prefix withdraw)</a:t>
            </a:r>
            <a:endParaRPr sz="1200">
              <a:solidFill>
                <a:schemeClr val="dk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" name="Google Shape;103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5138" y="164038"/>
            <a:ext cx="8793725" cy="48154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8" name="Google Shape;108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47825" y="106175"/>
            <a:ext cx="6513874" cy="4931149"/>
          </a:xfrm>
          <a:prstGeom prst="rect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3" name="Google Shape;113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06863" y="152400"/>
            <a:ext cx="6730270" cy="4838701"/>
          </a:xfrm>
          <a:prstGeom prst="rect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21"/>
          <p:cNvSpPr/>
          <p:nvPr/>
        </p:nvSpPr>
        <p:spPr>
          <a:xfrm>
            <a:off x="69900" y="1095084"/>
            <a:ext cx="4046400" cy="1488300"/>
          </a:xfrm>
          <a:prstGeom prst="roundRect">
            <a:avLst>
              <a:gd fmla="val 16667" name="adj"/>
            </a:avLst>
          </a:prstGeom>
          <a:solidFill>
            <a:schemeClr val="dk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Strong Assumptions</a:t>
            </a:r>
            <a:endParaRPr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dk1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dk1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dk1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dk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19" name="Google Shape;119;p21"/>
          <p:cNvSpPr/>
          <p:nvPr/>
        </p:nvSpPr>
        <p:spPr>
          <a:xfrm>
            <a:off x="200171" y="1734009"/>
            <a:ext cx="1854300" cy="7185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10150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Correct neighbor announcements.</a:t>
            </a:r>
            <a:endParaRPr sz="1200">
              <a:solidFill>
                <a:schemeClr val="dk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20" name="Google Shape;120;p21"/>
          <p:cNvSpPr/>
          <p:nvPr/>
        </p:nvSpPr>
        <p:spPr>
          <a:xfrm>
            <a:off x="2175850" y="1734009"/>
            <a:ext cx="1854300" cy="7185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Static Internet.</a:t>
            </a:r>
            <a:br>
              <a:rPr lang="en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</a:br>
            <a:r>
              <a:rPr lang="en" sz="12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(e.g. </a:t>
            </a:r>
            <a:r>
              <a:rPr lang="en" sz="12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no prefix withdraw</a:t>
            </a:r>
            <a:r>
              <a:rPr lang="en" sz="12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)</a:t>
            </a:r>
            <a:endParaRPr sz="1200">
              <a:solidFill>
                <a:schemeClr val="dk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21" name="Google Shape;121;p21"/>
          <p:cNvSpPr/>
          <p:nvPr/>
        </p:nvSpPr>
        <p:spPr>
          <a:xfrm>
            <a:off x="69888" y="3077133"/>
            <a:ext cx="4046400" cy="1488300"/>
          </a:xfrm>
          <a:prstGeom prst="roundRect">
            <a:avLst>
              <a:gd fmla="val 16667" name="adj"/>
            </a:avLst>
          </a:prstGeom>
          <a:solidFill>
            <a:schemeClr val="dk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Vulnerabilities</a:t>
            </a:r>
            <a:endParaRPr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22" name="Google Shape;122;p21"/>
          <p:cNvSpPr/>
          <p:nvPr/>
        </p:nvSpPr>
        <p:spPr>
          <a:xfrm>
            <a:off x="2137360" y="3673583"/>
            <a:ext cx="1854300" cy="7185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10150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Man-in-the-Middle.</a:t>
            </a:r>
            <a:endParaRPr sz="1200">
              <a:solidFill>
                <a:schemeClr val="dk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23" name="Google Shape;123;p21"/>
          <p:cNvSpPr/>
          <p:nvPr/>
        </p:nvSpPr>
        <p:spPr>
          <a:xfrm>
            <a:off x="4989838" y="1102533"/>
            <a:ext cx="4046400" cy="1488300"/>
          </a:xfrm>
          <a:prstGeom prst="roundRect">
            <a:avLst>
              <a:gd fmla="val 16667" name="adj"/>
            </a:avLst>
          </a:prstGeom>
          <a:solidFill>
            <a:schemeClr val="dk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Geographic Dependency</a:t>
            </a:r>
            <a:endParaRPr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24" name="Google Shape;124;p21"/>
          <p:cNvSpPr/>
          <p:nvPr/>
        </p:nvSpPr>
        <p:spPr>
          <a:xfrm>
            <a:off x="193185" y="3673583"/>
            <a:ext cx="1854300" cy="7185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10150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First to announce a prefix</a:t>
            </a:r>
            <a:r>
              <a:rPr lang="en" sz="12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 on the blockchain </a:t>
            </a:r>
            <a:r>
              <a:rPr lang="en" sz="12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“owns” it.</a:t>
            </a:r>
            <a:endParaRPr sz="1200">
              <a:solidFill>
                <a:schemeClr val="dk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25" name="Google Shape;125;p21"/>
          <p:cNvSpPr/>
          <p:nvPr/>
        </p:nvSpPr>
        <p:spPr>
          <a:xfrm>
            <a:off x="5221616" y="1741450"/>
            <a:ext cx="3610800" cy="7185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10150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A secure route requires every other AS hop to follow our protocol. So, there must be an unbroken chain of routers from A to B.</a:t>
            </a:r>
            <a:endParaRPr sz="1200">
              <a:solidFill>
                <a:schemeClr val="dk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26" name="Google Shape;126;p21"/>
          <p:cNvSpPr/>
          <p:nvPr/>
        </p:nvSpPr>
        <p:spPr>
          <a:xfrm>
            <a:off x="5003813" y="3077120"/>
            <a:ext cx="4046400" cy="1488300"/>
          </a:xfrm>
          <a:prstGeom prst="roundRect">
            <a:avLst>
              <a:gd fmla="val 16667" name="adj"/>
            </a:avLst>
          </a:prstGeom>
          <a:solidFill>
            <a:schemeClr val="dk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Without Any Optimizations</a:t>
            </a:r>
            <a:endParaRPr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27" name="Google Shape;127;p21"/>
          <p:cNvSpPr/>
          <p:nvPr/>
        </p:nvSpPr>
        <p:spPr>
          <a:xfrm>
            <a:off x="5207641" y="3737925"/>
            <a:ext cx="3610800" cy="7185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10150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5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Our solution is not optimized for speed. We decided to use trivial algorithms for proof of concept.</a:t>
            </a:r>
            <a:endParaRPr sz="1150">
              <a:solidFill>
                <a:schemeClr val="dk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grpSp>
        <p:nvGrpSpPr>
          <p:cNvPr id="128" name="Google Shape;128;p21"/>
          <p:cNvGrpSpPr/>
          <p:nvPr/>
        </p:nvGrpSpPr>
        <p:grpSpPr>
          <a:xfrm>
            <a:off x="88801" y="168100"/>
            <a:ext cx="8966400" cy="531300"/>
            <a:chOff x="88801" y="320500"/>
            <a:chExt cx="8966400" cy="531300"/>
          </a:xfrm>
        </p:grpSpPr>
        <p:sp>
          <p:nvSpPr>
            <p:cNvPr id="129" name="Google Shape;129;p21"/>
            <p:cNvSpPr/>
            <p:nvPr/>
          </p:nvSpPr>
          <p:spPr>
            <a:xfrm>
              <a:off x="88801" y="320500"/>
              <a:ext cx="8966400" cy="531300"/>
            </a:xfrm>
            <a:prstGeom prst="roundRect">
              <a:avLst>
                <a:gd fmla="val 16667" name="adj"/>
              </a:avLst>
            </a:prstGeom>
            <a:solidFill>
              <a:schemeClr val="dk1"/>
            </a:solidFill>
            <a:ln cap="flat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400">
                  <a:solidFill>
                    <a:schemeClr val="lt1"/>
                  </a:solidFill>
                  <a:latin typeface="Proxima Nova"/>
                  <a:ea typeface="Proxima Nova"/>
                  <a:cs typeface="Proxima Nova"/>
                  <a:sym typeface="Proxima Nova"/>
                </a:rPr>
                <a:t>Limitations</a:t>
              </a:r>
              <a:endParaRPr sz="24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130" name="Google Shape;130;p21"/>
            <p:cNvSpPr/>
            <p:nvPr/>
          </p:nvSpPr>
          <p:spPr>
            <a:xfrm>
              <a:off x="109950" y="827500"/>
              <a:ext cx="8924100" cy="24300"/>
            </a:xfrm>
            <a:prstGeom prst="roundRect">
              <a:avLst>
                <a:gd fmla="val 16667" name="adj"/>
              </a:avLst>
            </a:prstGeom>
            <a:solidFill>
              <a:schemeClr val="lt2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pearmint">
  <a:themeElements>
    <a:clrScheme name="Spearmint">
      <a:dk1>
        <a:srgbClr val="202729"/>
      </a:dk1>
      <a:lt1>
        <a:srgbClr val="FFFFFF"/>
      </a:lt1>
      <a:dk2>
        <a:srgbClr val="4BA173"/>
      </a:dk2>
      <a:lt2>
        <a:srgbClr val="63D297"/>
      </a:lt2>
      <a:accent1>
        <a:srgbClr val="353744"/>
      </a:accent1>
      <a:accent2>
        <a:srgbClr val="424242"/>
      </a:accent2>
      <a:accent3>
        <a:srgbClr val="616161"/>
      </a:accent3>
      <a:accent4>
        <a:srgbClr val="999999"/>
      </a:accent4>
      <a:accent5>
        <a:srgbClr val="FF5252"/>
      </a:accent5>
      <a:accent6>
        <a:srgbClr val="FFF176"/>
      </a:accent6>
      <a:hlink>
        <a:srgbClr val="FF5252"/>
      </a:hlink>
      <a:folHlink>
        <a:srgbClr val="FF525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